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9"/>
  </p:notesMasterIdLst>
  <p:handoutMasterIdLst>
    <p:handoutMasterId r:id="rId10"/>
  </p:handoutMasterIdLst>
  <p:sldIdLst>
    <p:sldId id="256" r:id="rId2"/>
    <p:sldId id="287" r:id="rId3"/>
    <p:sldId id="277" r:id="rId4"/>
    <p:sldId id="274" r:id="rId5"/>
    <p:sldId id="291" r:id="rId6"/>
    <p:sldId id="288" r:id="rId7"/>
    <p:sldId id="27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367" cy="466088"/>
          </a:xfrm>
          <a:prstGeom prst="rect">
            <a:avLst/>
          </a:prstGeom>
        </p:spPr>
        <p:txBody>
          <a:bodyPr vert="horz" lIns="91127" tIns="45565" rIns="91127" bIns="45565" rtlCol="0"/>
          <a:lstStyle>
            <a:lvl1pPr algn="l">
              <a:defRPr sz="1200"/>
            </a:lvl1pPr>
          </a:lstStyle>
          <a:p>
            <a:endParaRPr lang="en-US" dirty="0"/>
          </a:p>
        </p:txBody>
      </p:sp>
      <p:sp>
        <p:nvSpPr>
          <p:cNvPr id="3" name="Date Placeholder 2"/>
          <p:cNvSpPr>
            <a:spLocks noGrp="1"/>
          </p:cNvSpPr>
          <p:nvPr>
            <p:ph type="dt" sz="quarter" idx="1"/>
          </p:nvPr>
        </p:nvSpPr>
        <p:spPr>
          <a:xfrm>
            <a:off x="3971456" y="3"/>
            <a:ext cx="3037366" cy="466088"/>
          </a:xfrm>
          <a:prstGeom prst="rect">
            <a:avLst/>
          </a:prstGeom>
        </p:spPr>
        <p:txBody>
          <a:bodyPr vert="horz" lIns="91127" tIns="45565" rIns="91127" bIns="45565" rtlCol="0"/>
          <a:lstStyle>
            <a:lvl1pPr algn="r">
              <a:defRPr sz="1200"/>
            </a:lvl1pPr>
          </a:lstStyle>
          <a:p>
            <a:fld id="{3A0DC789-9238-4038-A3E5-F24CA24B12D6}" type="datetimeFigureOut">
              <a:rPr lang="en-US" smtClean="0"/>
              <a:t>7/13/2022</a:t>
            </a:fld>
            <a:endParaRPr lang="en-US" dirty="0"/>
          </a:p>
        </p:txBody>
      </p:sp>
      <p:sp>
        <p:nvSpPr>
          <p:cNvPr id="4" name="Footer Placeholder 3"/>
          <p:cNvSpPr>
            <a:spLocks noGrp="1"/>
          </p:cNvSpPr>
          <p:nvPr>
            <p:ph type="ftr" sz="quarter" idx="2"/>
          </p:nvPr>
        </p:nvSpPr>
        <p:spPr>
          <a:xfrm>
            <a:off x="2" y="8830312"/>
            <a:ext cx="3037367" cy="466088"/>
          </a:xfrm>
          <a:prstGeom prst="rect">
            <a:avLst/>
          </a:prstGeom>
        </p:spPr>
        <p:txBody>
          <a:bodyPr vert="horz" lIns="91127" tIns="45565" rIns="91127" bIns="455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456" y="8830312"/>
            <a:ext cx="3037366" cy="466088"/>
          </a:xfrm>
          <a:prstGeom prst="rect">
            <a:avLst/>
          </a:prstGeom>
        </p:spPr>
        <p:txBody>
          <a:bodyPr vert="horz" lIns="91127" tIns="45565" rIns="91127" bIns="45565" rtlCol="0" anchor="b"/>
          <a:lstStyle>
            <a:lvl1pPr algn="r">
              <a:defRPr sz="1200"/>
            </a:lvl1pPr>
          </a:lstStyle>
          <a:p>
            <a:fld id="{3085C585-F6BE-4B9C-A43D-621F544CCCDA}" type="slidenum">
              <a:rPr lang="en-US" smtClean="0"/>
              <a:t>‹#›</a:t>
            </a:fld>
            <a:endParaRPr lang="en-US" dirty="0"/>
          </a:p>
        </p:txBody>
      </p:sp>
    </p:spTree>
    <p:extLst>
      <p:ext uri="{BB962C8B-B14F-4D97-AF65-F5344CB8AC3E}">
        <p14:creationId xmlns:p14="http://schemas.microsoft.com/office/powerpoint/2010/main" val="3375995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31A8CB46-A66B-48FD-9ED4-B6550AB5FD48}" type="datetimeFigureOut">
              <a:rPr lang="en-US" smtClean="0"/>
              <a:t>7/13/2022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lIns="93174" tIns="46586" rIns="93174" bIns="46586" rtlCol="0" anchor="b"/>
          <a:lstStyle>
            <a:lvl1pPr algn="r">
              <a:defRPr sz="1200"/>
            </a:lvl1pPr>
          </a:lstStyle>
          <a:p>
            <a:fld id="{773B5A0B-3533-4BD7-B074-91F38165F6F9}" type="slidenum">
              <a:rPr lang="en-US" smtClean="0"/>
              <a:t>‹#›</a:t>
            </a:fld>
            <a:endParaRPr lang="en-US" dirty="0"/>
          </a:p>
        </p:txBody>
      </p:sp>
    </p:spTree>
    <p:extLst>
      <p:ext uri="{BB962C8B-B14F-4D97-AF65-F5344CB8AC3E}">
        <p14:creationId xmlns:p14="http://schemas.microsoft.com/office/powerpoint/2010/main" val="361323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1</a:t>
            </a:fld>
            <a:endParaRPr lang="en-US" dirty="0"/>
          </a:p>
        </p:txBody>
      </p:sp>
    </p:spTree>
    <p:extLst>
      <p:ext uri="{BB962C8B-B14F-4D97-AF65-F5344CB8AC3E}">
        <p14:creationId xmlns:p14="http://schemas.microsoft.com/office/powerpoint/2010/main" val="129311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2</a:t>
            </a:fld>
            <a:endParaRPr lang="en-US" dirty="0"/>
          </a:p>
        </p:txBody>
      </p:sp>
    </p:spTree>
    <p:extLst>
      <p:ext uri="{BB962C8B-B14F-4D97-AF65-F5344CB8AC3E}">
        <p14:creationId xmlns:p14="http://schemas.microsoft.com/office/powerpoint/2010/main" val="34632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9">
              <a:defRPr/>
            </a:pPr>
            <a:endParaRPr lang="en-US" b="0" baseline="0" dirty="0">
              <a:solidFill>
                <a:schemeClr val="tx1"/>
              </a:solidFill>
            </a:endParaRPr>
          </a:p>
        </p:txBody>
      </p:sp>
      <p:sp>
        <p:nvSpPr>
          <p:cNvPr id="4" name="Slide Number Placeholder 3"/>
          <p:cNvSpPr>
            <a:spLocks noGrp="1"/>
          </p:cNvSpPr>
          <p:nvPr>
            <p:ph type="sldNum" sz="quarter" idx="10"/>
          </p:nvPr>
        </p:nvSpPr>
        <p:spPr/>
        <p:txBody>
          <a:bodyPr/>
          <a:lstStyle/>
          <a:p>
            <a:fld id="{773B5A0B-3533-4BD7-B074-91F38165F6F9}" type="slidenum">
              <a:rPr lang="en-US" smtClean="0"/>
              <a:t>3</a:t>
            </a:fld>
            <a:endParaRPr lang="en-US" dirty="0"/>
          </a:p>
        </p:txBody>
      </p:sp>
    </p:spTree>
    <p:extLst>
      <p:ext uri="{BB962C8B-B14F-4D97-AF65-F5344CB8AC3E}">
        <p14:creationId xmlns:p14="http://schemas.microsoft.com/office/powerpoint/2010/main" val="4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4</a:t>
            </a:fld>
            <a:endParaRPr lang="en-US" dirty="0"/>
          </a:p>
        </p:txBody>
      </p:sp>
    </p:spTree>
    <p:extLst>
      <p:ext uri="{BB962C8B-B14F-4D97-AF65-F5344CB8AC3E}">
        <p14:creationId xmlns:p14="http://schemas.microsoft.com/office/powerpoint/2010/main" val="263556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7</a:t>
            </a:fld>
            <a:endParaRPr lang="en-US" dirty="0"/>
          </a:p>
        </p:txBody>
      </p:sp>
    </p:spTree>
    <p:extLst>
      <p:ext uri="{BB962C8B-B14F-4D97-AF65-F5344CB8AC3E}">
        <p14:creationId xmlns:p14="http://schemas.microsoft.com/office/powerpoint/2010/main" val="26229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A35BBAB-049A-4882-844C-ADCB8EF45FB4}"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35BBAB-049A-4882-844C-ADCB8EF45FB4}"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7" name="Slide Number Placeholder 6"/>
          <p:cNvSpPr>
            <a:spLocks noGrp="1"/>
          </p:cNvSpPr>
          <p:nvPr>
            <p:ph type="sldNum" sz="quarter" idx="12"/>
          </p:nvPr>
        </p:nvSpPr>
        <p:spPr/>
        <p:txBody>
          <a:bodyPr/>
          <a:lstStyle/>
          <a:p>
            <a:fld id="{7A35BBAB-049A-4882-844C-ADCB8EF45FB4}"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8BFB4E4-BF9B-4B21-9BA8-442418335A74}" type="datetimeFigureOut">
              <a:rPr lang="en-US" smtClean="0"/>
              <a:t>7/13/2022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A35BBAB-049A-4882-844C-ADCB8EF45FB4}"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6.m4a"/><Relationship Id="rId7"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5" Type="http://schemas.microsoft.com/office/2007/relationships/media" Target="../media/media7.m4a"/><Relationship Id="rId4" Type="http://schemas.openxmlformats.org/officeDocument/2006/relationships/audio" Target="../media/media6.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 </a:t>
            </a:r>
          </a:p>
          <a:p>
            <a:endParaRPr lang="en-US" dirty="0"/>
          </a:p>
        </p:txBody>
      </p:sp>
      <p:sp>
        <p:nvSpPr>
          <p:cNvPr id="2" name="Title 1"/>
          <p:cNvSpPr>
            <a:spLocks noGrp="1"/>
          </p:cNvSpPr>
          <p:nvPr>
            <p:ph type="ctrTitle"/>
          </p:nvPr>
        </p:nvSpPr>
        <p:spPr>
          <a:xfrm>
            <a:off x="642805" y="3352800"/>
            <a:ext cx="6629400" cy="1219201"/>
          </a:xfrm>
        </p:spPr>
        <p:txBody>
          <a:bodyPr/>
          <a:lstStyle/>
          <a:p>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2200" dirty="0">
                <a:latin typeface="Arial" panose="020B0604020202020204" pitchFamily="34" charset="0"/>
                <a:cs typeface="Arial" panose="020B0604020202020204" pitchFamily="34" charset="0"/>
              </a:rPr>
              <a:t>cornell university policy 6.4 TRAINING: 2022 update on procedures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governing cross-examination</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6194702" y="5715000"/>
            <a:ext cx="2422458" cy="923330"/>
          </a:xfrm>
          <a:prstGeom prst="rect">
            <a:avLst/>
          </a:prstGeom>
          <a:noFill/>
        </p:spPr>
        <p:txBody>
          <a:bodyPr wrap="none" rtlCol="0">
            <a:spAutoFit/>
          </a:bodyPr>
          <a:lstStyle/>
          <a:p>
            <a:pPr algn="ctr"/>
            <a:r>
              <a:rPr lang="en-US" dirty="0"/>
              <a:t>Joel Atlas</a:t>
            </a:r>
          </a:p>
          <a:p>
            <a:pPr algn="ctr"/>
            <a:r>
              <a:rPr lang="en-US" dirty="0"/>
              <a:t>Hearing Panel Chair</a:t>
            </a:r>
          </a:p>
          <a:p>
            <a:pPr algn="ctr"/>
            <a:r>
              <a:rPr lang="en-US" dirty="0"/>
              <a:t>Cornell University</a:t>
            </a:r>
          </a:p>
        </p:txBody>
      </p:sp>
      <p:pic>
        <p:nvPicPr>
          <p:cNvPr id="4" name="Recorded Sound">
            <a:hlinkClick r:id="" action="ppaction://media"/>
            <a:extLst>
              <a:ext uri="{FF2B5EF4-FFF2-40B4-BE49-F238E27FC236}">
                <a16:creationId xmlns:a16="http://schemas.microsoft.com/office/drawing/2014/main" id="{4B1B6E37-7BF4-4EF5-B4E4-A53787B1FB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884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pRocedures </a:t>
            </a:r>
            <a:br>
              <a:rPr lang="en-US" dirty="0"/>
            </a:br>
            <a:r>
              <a:rPr lang="en-US" dirty="0"/>
              <a:t>Pre-August 2020</a:t>
            </a:r>
          </a:p>
        </p:txBody>
      </p:sp>
      <p:sp>
        <p:nvSpPr>
          <p:cNvPr id="3" name="Content Placeholder 2"/>
          <p:cNvSpPr>
            <a:spLocks noGrp="1"/>
          </p:cNvSpPr>
          <p:nvPr>
            <p:ph idx="1"/>
          </p:nvPr>
        </p:nvSpPr>
        <p:spPr/>
        <p:txBody>
          <a:bodyPr>
            <a:normAutofit lnSpcReduction="10000"/>
          </a:bodyPr>
          <a:lstStyle/>
          <a:p>
            <a:pPr marL="114300" indent="0" algn="just">
              <a:buNone/>
            </a:pPr>
            <a:r>
              <a:rPr lang="en-US" dirty="0">
                <a:latin typeface="Arial" panose="020B0604020202020204" pitchFamily="34" charset="0"/>
                <a:cs typeface="Arial" panose="020B0604020202020204" pitchFamily="34" charset="0"/>
              </a:rPr>
              <a:t>Before a hearing, the parties could propose that certain persons be called as witnesses and propose specific questions to be asked of the witnesses. </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The Hearing Chair, with input from the Hearing Panel, would decide who would be called as a witness and the questions to be asked of </a:t>
            </a:r>
            <a:r>
              <a:rPr lang="en-US">
                <a:latin typeface="Arial" panose="020B0604020202020204" pitchFamily="34" charset="0"/>
                <a:cs typeface="Arial" panose="020B0604020202020204" pitchFamily="34" charset="0"/>
              </a:rPr>
              <a:t>each witness at </a:t>
            </a:r>
            <a:r>
              <a:rPr lang="en-US" dirty="0">
                <a:latin typeface="Arial" panose="020B0604020202020204" pitchFamily="34" charset="0"/>
                <a:cs typeface="Arial" panose="020B0604020202020204" pitchFamily="34" charset="0"/>
              </a:rPr>
              <a:t>the hearing.</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At the hearing, only the Hearing Panel and Hearing Chair could ask questions of a witness; the parties had no right to ask questions.</a:t>
            </a:r>
          </a:p>
        </p:txBody>
      </p:sp>
      <p:pic>
        <p:nvPicPr>
          <p:cNvPr id="4" name="Recorded Sound">
            <a:hlinkClick r:id="" action="ppaction://media"/>
            <a:extLst>
              <a:ext uri="{FF2B5EF4-FFF2-40B4-BE49-F238E27FC236}">
                <a16:creationId xmlns:a16="http://schemas.microsoft.com/office/drawing/2014/main" id="{CE512B5C-8B41-42DD-BD6B-935980DCA3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79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August 2020 changes </a:t>
            </a:r>
            <a:br>
              <a:rPr lang="en-US" dirty="0"/>
            </a:br>
            <a:r>
              <a:rPr lang="en-US" dirty="0"/>
              <a:t>to our Procedures (Part 1)</a:t>
            </a:r>
          </a:p>
        </p:txBody>
      </p:sp>
      <p:sp>
        <p:nvSpPr>
          <p:cNvPr id="3" name="Content Placeholder 2"/>
          <p:cNvSpPr>
            <a:spLocks noGrp="1"/>
          </p:cNvSpPr>
          <p:nvPr>
            <p:ph idx="1"/>
          </p:nvPr>
        </p:nvSpPr>
        <p:spPr/>
        <p:txBody>
          <a:bodyPr>
            <a:noAutofit/>
          </a:bodyPr>
          <a:lstStyle/>
          <a:p>
            <a:pPr marL="114300" indent="0" algn="just">
              <a:buNone/>
            </a:pPr>
            <a:r>
              <a:rPr lang="en-US" sz="2000" dirty="0">
                <a:latin typeface="Arial" panose="020B0604020202020204" pitchFamily="34" charset="0"/>
                <a:cs typeface="Arial" panose="020B0604020202020204" pitchFamily="34" charset="0"/>
              </a:rPr>
              <a:t>Effective August 2020, our Procedures were revised to conform with new federal laws that altered the procedural requirements for hearings.</a:t>
            </a:r>
          </a:p>
          <a:p>
            <a:pPr marL="114300" indent="0" algn="just">
              <a:buNone/>
            </a:pPr>
            <a:endParaRPr lang="en-US" sz="2000" dirty="0">
              <a:latin typeface="Arial" panose="020B0604020202020204" pitchFamily="34" charset="0"/>
              <a:cs typeface="Arial" panose="020B0604020202020204" pitchFamily="34" charset="0"/>
            </a:endParaRPr>
          </a:p>
          <a:p>
            <a:pPr marL="114300" indent="0" algn="just">
              <a:buNone/>
            </a:pPr>
            <a:r>
              <a:rPr lang="en-US" sz="2000" dirty="0">
                <a:latin typeface="Arial" panose="020B0604020202020204" pitchFamily="34" charset="0"/>
                <a:cs typeface="Arial" panose="020B0604020202020204" pitchFamily="34" charset="0"/>
              </a:rPr>
              <a:t>Under our revised 2020 Procedures, at a hearing the Hearing Panel and Hearing Chair may still ask questions of the parties (if they choose to testify) and any other witnesses.  Additionally, the parties, through their advisors, now have a right to conduct “live” cross examination – i.e., a right to ask “all relevant questions and follow up questions” of “the other party and all witnesses.”  Our policy has been to similarly allow the advisors to ask questions of the party whom they advise. </a:t>
            </a:r>
          </a:p>
          <a:p>
            <a:pPr marL="114300" indent="0" algn="just">
              <a:buNone/>
            </a:pPr>
            <a:endParaRPr lang="en-US" sz="2000" dirty="0">
              <a:latin typeface="Arial" panose="020B0604020202020204" pitchFamily="34" charset="0"/>
              <a:cs typeface="Arial" panose="020B0604020202020204" pitchFamily="34" charset="0"/>
            </a:endParaRPr>
          </a:p>
          <a:p>
            <a:pPr marL="114300" indent="0" algn="just">
              <a:buNone/>
            </a:pPr>
            <a:r>
              <a:rPr lang="en-US" sz="2000" dirty="0">
                <a:latin typeface="Arial" panose="020B0604020202020204" pitchFamily="34" charset="0"/>
                <a:cs typeface="Arial" panose="020B0604020202020204" pitchFamily="34" charset="0"/>
              </a:rPr>
              <a:t>Note that a party or other witness may answer an advisor’s question only if the Hearing Chair approves the question.</a:t>
            </a:r>
          </a:p>
        </p:txBody>
      </p:sp>
      <p:pic>
        <p:nvPicPr>
          <p:cNvPr id="4" name="Recorded Sound">
            <a:hlinkClick r:id="" action="ppaction://media"/>
            <a:extLst>
              <a:ext uri="{FF2B5EF4-FFF2-40B4-BE49-F238E27FC236}">
                <a16:creationId xmlns:a16="http://schemas.microsoft.com/office/drawing/2014/main" id="{A0CF64B0-DD82-42B4-B8FA-5F20DB5CC4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512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August 2020 changes </a:t>
            </a:r>
            <a:br>
              <a:rPr lang="en-US" dirty="0"/>
            </a:br>
            <a:r>
              <a:rPr lang="en-US" dirty="0"/>
              <a:t>to our Procedures (Part 2)</a:t>
            </a:r>
          </a:p>
        </p:txBody>
      </p:sp>
      <p:sp>
        <p:nvSpPr>
          <p:cNvPr id="3" name="Content Placeholder 2"/>
          <p:cNvSpPr>
            <a:spLocks noGrp="1"/>
          </p:cNvSpPr>
          <p:nvPr>
            <p:ph idx="1"/>
          </p:nvPr>
        </p:nvSpPr>
        <p:spPr/>
        <p:txBody>
          <a:bodyPr>
            <a:normAutofit/>
          </a:bodyPr>
          <a:lstStyle/>
          <a:p>
            <a:pPr marL="114300" indent="0" algn="just">
              <a:buNone/>
            </a:pPr>
            <a:r>
              <a:rPr lang="en-US" dirty="0">
                <a:latin typeface="Arial" panose="020B0604020202020204" pitchFamily="34" charset="0"/>
                <a:cs typeface="Arial" panose="020B0604020202020204" pitchFamily="34" charset="0"/>
              </a:rPr>
              <a:t>If, at a hearing, a party or other witness declined to answer an approved question on cross examination, the Hearing Panel was not permitted to rely on any statement of that person in determining responsibility.  </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Nevertheless, the Hearing Panel was also not permitted “to draw an inference about” responsibility “based solely on a party's or witness's absence from the live hearing or refusal to answer cross examination or other questions.”</a:t>
            </a:r>
          </a:p>
          <a:p>
            <a:pPr marL="114300" indent="0">
              <a:buNone/>
            </a:pPr>
            <a:endParaRPr lang="en-US" dirty="0"/>
          </a:p>
        </p:txBody>
      </p:sp>
      <p:pic>
        <p:nvPicPr>
          <p:cNvPr id="4" name="Recorded Sound">
            <a:hlinkClick r:id="" action="ppaction://media"/>
            <a:extLst>
              <a:ext uri="{FF2B5EF4-FFF2-40B4-BE49-F238E27FC236}">
                <a16:creationId xmlns:a16="http://schemas.microsoft.com/office/drawing/2014/main" id="{A897A65E-3D2D-4F63-84BA-2355A3F6AE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38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9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B2E3-D3E1-4DBC-A9B1-391C81C000E2}"/>
              </a:ext>
            </a:extLst>
          </p:cNvPr>
          <p:cNvSpPr>
            <a:spLocks noGrp="1"/>
          </p:cNvSpPr>
          <p:nvPr>
            <p:ph type="title"/>
          </p:nvPr>
        </p:nvSpPr>
        <p:spPr/>
        <p:txBody>
          <a:bodyPr>
            <a:normAutofit fontScale="90000"/>
          </a:bodyPr>
          <a:lstStyle/>
          <a:p>
            <a:r>
              <a:rPr lang="en-US" dirty="0"/>
              <a:t>September 2021 changes </a:t>
            </a:r>
            <a:br>
              <a:rPr lang="en-US" dirty="0"/>
            </a:br>
            <a:r>
              <a:rPr lang="en-US" dirty="0"/>
              <a:t>to our procedures</a:t>
            </a:r>
          </a:p>
        </p:txBody>
      </p:sp>
      <p:sp>
        <p:nvSpPr>
          <p:cNvPr id="3" name="Content Placeholder 2">
            <a:extLst>
              <a:ext uri="{FF2B5EF4-FFF2-40B4-BE49-F238E27FC236}">
                <a16:creationId xmlns:a16="http://schemas.microsoft.com/office/drawing/2014/main" id="{8DC596C5-0C6E-45F5-8502-5546932F0189}"/>
              </a:ext>
            </a:extLst>
          </p:cNvPr>
          <p:cNvSpPr>
            <a:spLocks noGrp="1"/>
          </p:cNvSpPr>
          <p:nvPr>
            <p:ph idx="1"/>
          </p:nvPr>
        </p:nvSpPr>
        <p:spPr/>
        <p:txBody>
          <a:bodyPr>
            <a:normAutofit fontScale="92500" lnSpcReduction="20000"/>
          </a:bodyPr>
          <a:lstStyle/>
          <a:p>
            <a:pPr marL="0" marR="0" indent="0" algn="just">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rPr>
              <a:t>In 2021, our Procedures were again revised after changes to the 2020 federal laws regarding the consequences of a decision by a party or other witness not to answer an approved question on cross examination.</a:t>
            </a:r>
          </a:p>
          <a:p>
            <a:pPr marL="0" marR="0" indent="0" algn="just">
              <a:lnSpc>
                <a:spcPct val="107000"/>
              </a:lnSpc>
              <a:spcBef>
                <a:spcPts val="0"/>
              </a:spcBef>
              <a:spcAft>
                <a:spcPts val="500"/>
              </a:spcAft>
              <a:buNone/>
            </a:pPr>
            <a:endParaRPr lang="en-US" sz="2400" dirty="0">
              <a:effectLst/>
              <a:latin typeface="Arial" panose="020B0604020202020204" pitchFamily="34" charset="0"/>
              <a:ea typeface="Calibri" panose="020F0502020204030204" pitchFamily="34" charset="0"/>
            </a:endParaRPr>
          </a:p>
          <a:p>
            <a:pPr marL="0" marR="0" indent="0" algn="just">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rPr>
              <a:t>Under our newest Procedures (effective September 1, 2021), the parties retain the right to conduct “live” cross examination.  But now, if a party or other witness declines to answer an approved question on cross examination, the Hearing Panel, in determining responsibility, may still rely on that person’s earlier statements.  In other words, no longer will a decision not to answer an approved question require that the person’s prior statements be removed as evidence in the case.</a:t>
            </a:r>
          </a:p>
          <a:p>
            <a:pPr marL="114300" indent="0">
              <a:buNone/>
            </a:pPr>
            <a:endParaRPr lang="en-US" dirty="0"/>
          </a:p>
        </p:txBody>
      </p:sp>
      <p:pic>
        <p:nvPicPr>
          <p:cNvPr id="4" name="Recorded Sound">
            <a:hlinkClick r:id="" action="ppaction://media"/>
            <a:extLst>
              <a:ext uri="{FF2B5EF4-FFF2-40B4-BE49-F238E27FC236}">
                <a16:creationId xmlns:a16="http://schemas.microsoft.com/office/drawing/2014/main" id="{9CD51894-D07E-4FFF-8349-E7E54F49170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5" name="Recorded Sound">
            <a:hlinkClick r:id="" action="ppaction://media"/>
            <a:extLst>
              <a:ext uri="{FF2B5EF4-FFF2-40B4-BE49-F238E27FC236}">
                <a16:creationId xmlns:a16="http://schemas.microsoft.com/office/drawing/2014/main" id="{D2A4A80C-1014-4102-A8E4-80D6FA7579A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pic>
        <p:nvPicPr>
          <p:cNvPr id="6" name="Recorded Sound">
            <a:hlinkClick r:id="" action="ppaction://media"/>
            <a:extLst>
              <a:ext uri="{FF2B5EF4-FFF2-40B4-BE49-F238E27FC236}">
                <a16:creationId xmlns:a16="http://schemas.microsoft.com/office/drawing/2014/main" id="{3736EBF0-52A6-47E7-AF0C-E0A0F729FB0A}"/>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85788643"/>
      </p:ext>
    </p:extLst>
  </p:cSld>
  <p:clrMapOvr>
    <a:masterClrMapping/>
  </p:clrMapOvr>
  <mc:AlternateContent xmlns:mc="http://schemas.openxmlformats.org/markup-compatibility/2006" xmlns:p14="http://schemas.microsoft.com/office/powerpoint/2010/main">
    <mc:Choice Requires="p14">
      <p:transition spd="slow" p14:dur="2000" advTm="56797"/>
    </mc:Choice>
    <mc:Fallback xmlns="">
      <p:transition spd="slow" advTm="56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4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65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the 2021 changes</a:t>
            </a:r>
          </a:p>
        </p:txBody>
      </p:sp>
      <p:sp>
        <p:nvSpPr>
          <p:cNvPr id="3" name="Content Placeholder 2"/>
          <p:cNvSpPr>
            <a:spLocks noGrp="1"/>
          </p:cNvSpPr>
          <p:nvPr>
            <p:ph idx="1"/>
          </p:nvPr>
        </p:nvSpPr>
        <p:spPr/>
        <p:txBody>
          <a:bodyPr>
            <a:normAutofit fontScale="92500" lnSpcReduction="20000"/>
          </a:bodyPr>
          <a:lstStyle/>
          <a:p>
            <a:pPr marL="114300" indent="0" algn="just">
              <a:buNone/>
            </a:pPr>
            <a:endParaRPr lang="en-US" dirty="0"/>
          </a:p>
          <a:p>
            <a:pPr marL="114300" indent="0" algn="just">
              <a:buNone/>
            </a:pPr>
            <a:r>
              <a:rPr lang="en-US" dirty="0">
                <a:latin typeface="Arial" panose="020B0604020202020204" pitchFamily="34" charset="0"/>
                <a:cs typeface="Arial" panose="020B0604020202020204" pitchFamily="34" charset="0"/>
              </a:rPr>
              <a:t>Given the change in the consequences of declining to answer an approved question on cross examination, a party or other witness may well decide not to answer some, or even all, questions asked on cross examination.</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Note that, although a Hearing Panel is not permitted to draw an inference about responsibility solely from a decision not to answer an approved question on cross examination, a decision not to answer any approved question may limit the evidence available to the Hearing Panel in determining responsibility. </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As usual, the Hearing Chair will provide guidance to the Hearing Panel if such an issue were to arise.</a:t>
            </a:r>
          </a:p>
          <a:p>
            <a:pPr marL="114300" indent="0" algn="just">
              <a:buNone/>
            </a:pPr>
            <a:endParaRPr lang="en-US" dirty="0"/>
          </a:p>
        </p:txBody>
      </p:sp>
      <p:pic>
        <p:nvPicPr>
          <p:cNvPr id="4" name="Recorded Sound">
            <a:hlinkClick r:id="" action="ppaction://media"/>
            <a:extLst>
              <a:ext uri="{FF2B5EF4-FFF2-40B4-BE49-F238E27FC236}">
                <a16:creationId xmlns:a16="http://schemas.microsoft.com/office/drawing/2014/main" id="{516B406D-F6D9-4759-83F3-434820B719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691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Autofit/>
          </a:bodyPr>
          <a:lstStyle/>
          <a:p>
            <a:pPr marL="114300" indent="0">
              <a:buNone/>
            </a:pPr>
            <a:r>
              <a:rPr lang="en-US" sz="2200" dirty="0">
                <a:latin typeface="Arial" panose="020B0604020202020204" pitchFamily="34" charset="0"/>
                <a:cs typeface="Arial" panose="020B0604020202020204" pitchFamily="34" charset="0"/>
              </a:rPr>
              <a:t>Joel Atlas</a:t>
            </a:r>
          </a:p>
          <a:p>
            <a:pPr marL="114300" indent="0">
              <a:buNone/>
            </a:pPr>
            <a:r>
              <a:rPr lang="en-US" sz="2200" dirty="0">
                <a:latin typeface="Arial" panose="020B0604020202020204" pitchFamily="34" charset="0"/>
                <a:cs typeface="Arial" panose="020B0604020202020204" pitchFamily="34" charset="0"/>
              </a:rPr>
              <a:t>Hearing Chair</a:t>
            </a:r>
          </a:p>
          <a:p>
            <a:pPr marL="114300" indent="0">
              <a:buNone/>
            </a:pPr>
            <a:endParaRPr lang="en-US" sz="2200" dirty="0">
              <a:latin typeface="Arial" panose="020B0604020202020204" pitchFamily="34" charset="0"/>
              <a:cs typeface="Arial" panose="020B0604020202020204" pitchFamily="34" charset="0"/>
            </a:endParaRPr>
          </a:p>
          <a:p>
            <a:pPr marL="114300" indent="0">
              <a:buNone/>
            </a:pPr>
            <a:r>
              <a:rPr lang="en-US" sz="2200" dirty="0">
                <a:latin typeface="Arial" panose="020B0604020202020204" pitchFamily="34" charset="0"/>
                <a:cs typeface="Arial" panose="020B0604020202020204" pitchFamily="34" charset="0"/>
              </a:rPr>
              <a:t>jba23@cornell.edu</a:t>
            </a: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r>
              <a:rPr lang="en-US" sz="2200" dirty="0">
                <a:latin typeface="Arial" panose="020B0604020202020204" pitchFamily="34" charset="0"/>
                <a:cs typeface="Arial" panose="020B0604020202020204" pitchFamily="34" charset="0"/>
              </a:rPr>
              <a:t>						© Joel Atlas, 2022 </a:t>
            </a:r>
          </a:p>
        </p:txBody>
      </p:sp>
    </p:spTree>
    <p:extLst>
      <p:ext uri="{BB962C8B-B14F-4D97-AF65-F5344CB8AC3E}">
        <p14:creationId xmlns:p14="http://schemas.microsoft.com/office/powerpoint/2010/main" val="1231628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4062</TotalTime>
  <Words>642</Words>
  <Application>Microsoft Office PowerPoint</Application>
  <PresentationFormat>On-screen Show (4:3)</PresentationFormat>
  <Paragraphs>51</Paragraphs>
  <Slides>7</Slides>
  <Notes>5</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 Antiqua</vt:lpstr>
      <vt:lpstr>Calibri</vt:lpstr>
      <vt:lpstr>Century Gothic</vt:lpstr>
      <vt:lpstr>Apothecary</vt:lpstr>
      <vt:lpstr>        cornell university policy 6.4 TRAINING: 2022 update on procedures  governing cross-examination </vt:lpstr>
      <vt:lpstr>Our pRocedures  Pre-August 2020</vt:lpstr>
      <vt:lpstr>August 2020 changes  to our Procedures (Part 1)</vt:lpstr>
      <vt:lpstr>August 2020 changes  to our Procedures (Part 2)</vt:lpstr>
      <vt:lpstr>September 2021 changes  to our procedures</vt:lpstr>
      <vt:lpstr>Impact of the 2021 changes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Model for teaching fact application</dc:title>
  <dc:creator>Lara Freed</dc:creator>
  <cp:lastModifiedBy>Vanessa Bentley</cp:lastModifiedBy>
  <cp:revision>428</cp:revision>
  <cp:lastPrinted>2019-01-16T14:50:01Z</cp:lastPrinted>
  <dcterms:created xsi:type="dcterms:W3CDTF">2014-11-12T16:30:48Z</dcterms:created>
  <dcterms:modified xsi:type="dcterms:W3CDTF">2022-07-13T19:02:57Z</dcterms:modified>
</cp:coreProperties>
</file>